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nformance="transitional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/>
  <p:notesSz cx="6858000" cy="9144000"/>
  <p:custDataLst>
    <p:tags r:id="rId23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0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3.png"/><Relationship Id="rId7" Type="http://schemas.openxmlformats.org/officeDocument/2006/relationships/image" Target="../media/image57.png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Relationship Id="rId3" Type="http://schemas.openxmlformats.org/officeDocument/2006/relationships/image" Target="../media/image62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57.png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Relationship Id="rId3" Type="http://schemas.openxmlformats.org/officeDocument/2006/relationships/image" Target="../media/image62.png"/><Relationship Id="rId2" Type="http://schemas.openxmlformats.org/officeDocument/2006/relationships/image" Target="../media/image3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9.png"/><Relationship Id="rId7" Type="http://schemas.openxmlformats.org/officeDocument/2006/relationships/image" Target="../media/image57.png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Relationship Id="rId3" Type="http://schemas.openxmlformats.org/officeDocument/2006/relationships/image" Target="../media/image68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7.png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Relationship Id="rId3" Type="http://schemas.openxmlformats.org/officeDocument/2006/relationships/image" Target="../media/image68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7.png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Relationship Id="rId3" Type="http://schemas.openxmlformats.org/officeDocument/2006/relationships/image" Target="../media/image68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0.png"/><Relationship Id="rId7" Type="http://schemas.openxmlformats.org/officeDocument/2006/relationships/image" Target="../media/image57.png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Relationship Id="rId3" Type="http://schemas.openxmlformats.org/officeDocument/2006/relationships/image" Target="../media/image68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image" Target="../media/image73.png"/><Relationship Id="rId5" Type="http://schemas.openxmlformats.org/officeDocument/2006/relationships/image" Target="../media/image8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41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2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32.png"/><Relationship Id="rId2" Type="http://schemas.openxmlformats.org/officeDocument/2006/relationships/image" Target="../media/image43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53.png"/><Relationship Id="rId16" Type="http://schemas.openxmlformats.org/officeDocument/2006/relationships/image" Target="../media/image40.png"/><Relationship Id="rId15" Type="http://schemas.openxmlformats.org/officeDocument/2006/relationships/image" Target="../media/image41.png"/><Relationship Id="rId14" Type="http://schemas.openxmlformats.org/officeDocument/2006/relationships/image" Target="../media/image39.png"/><Relationship Id="rId13" Type="http://schemas.openxmlformats.org/officeDocument/2006/relationships/image" Target="../media/image38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4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40.png"/><Relationship Id="rId7" Type="http://schemas.openxmlformats.org/officeDocument/2006/relationships/image" Target="../media/image41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3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8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7.png"/><Relationship Id="rId7" Type="http://schemas.openxmlformats.org/officeDocument/2006/relationships/image" Target="../media/image40.png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59.png"/><Relationship Id="rId2" Type="http://schemas.openxmlformats.org/officeDocument/2006/relationships/image" Target="../media/image3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07" y="1203548"/>
            <a:ext cx="8124825" cy="32242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990" y="1301507"/>
            <a:ext cx="2699537" cy="30344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127" y="-1433083"/>
            <a:ext cx="1866900" cy="18716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05" y="1940909"/>
            <a:ext cx="4412964" cy="5933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199999">
            <a:off x="1572688" y="2399304"/>
            <a:ext cx="287253" cy="15039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22616" y="788908"/>
            <a:ext cx="2483247" cy="111256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6490" kern="2500" spc="50">
                <a:solidFill>
                  <a:srgbClr val="E7F3FE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2022</a:t>
            </a:r>
            <a:endParaRPr sz="6490" kern="2500" spc="50">
              <a:solidFill>
                <a:srgbClr val="E7F3FE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8304" y="3059382"/>
            <a:ext cx="1372566" cy="18161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060" kern="11300" spc="226">
                <a:solidFill>
                  <a:srgbClr val="FFFFFF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汇报人：熊嘉</a:t>
            </a:r>
            <a:endParaRPr sz="1060" kern="11300" spc="226">
              <a:solidFill>
                <a:srgbClr val="FFFFFF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95" y="3005420"/>
            <a:ext cx="519074" cy="2918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740000">
            <a:off x="-1120378" y="4449984"/>
            <a:ext cx="2240732" cy="2246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20000">
            <a:off x="321726" y="184418"/>
            <a:ext cx="658697" cy="66037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9646" y="335240"/>
            <a:ext cx="620779" cy="44532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5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03</a:t>
            </a:r>
            <a:endParaRPr sz="25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3596" y="638887"/>
            <a:ext cx="1589614" cy="1750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02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Achievement display</a:t>
            </a:r>
            <a:endParaRPr sz="102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24" y="247554"/>
            <a:ext cx="1917159" cy="39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19999">
            <a:off x="-434959" y="184418"/>
            <a:ext cx="658697" cy="660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806879" y="4505895"/>
            <a:ext cx="3052683" cy="3060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746" y="454347"/>
            <a:ext cx="120520" cy="1205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764" y="454347"/>
            <a:ext cx="120520" cy="120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31" y="454347"/>
            <a:ext cx="120520" cy="1205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249" y="454347"/>
            <a:ext cx="120520" cy="120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92" y="680561"/>
            <a:ext cx="8719606" cy="41227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3994" y="1507236"/>
            <a:ext cx="4969805" cy="129539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1、一级路由出口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在入口文件App.vue中写 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    &lt;router-view&gt;&lt;/router-view&gt; 或  &lt;router-view/&gt;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2、在package.json里查看启动项目命令,启动项目打开页面后就能看到刚添加的组件页面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8638" y="1101137"/>
            <a:ext cx="1422123" cy="4061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68000"/>
              </a:lnSpc>
            </a:pPr>
            <a:r>
              <a:rPr sz="1465" kern="12500" spc="250">
                <a:solidFill>
                  <a:srgbClr val="0E78F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配置router</a:t>
            </a:r>
            <a:endParaRPr sz="1465" kern="12500" spc="250">
              <a:solidFill>
                <a:srgbClr val="0E78F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952" y="2937890"/>
            <a:ext cx="6567293" cy="12612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20000">
            <a:off x="321726" y="184418"/>
            <a:ext cx="658697" cy="66037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09646" y="335240"/>
            <a:ext cx="620779" cy="44532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5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03</a:t>
            </a:r>
            <a:endParaRPr sz="25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3596" y="638887"/>
            <a:ext cx="1589614" cy="1750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02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Achievement display</a:t>
            </a:r>
            <a:endParaRPr sz="102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24" y="247554"/>
            <a:ext cx="1917159" cy="39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19999">
            <a:off x="-434959" y="184418"/>
            <a:ext cx="658697" cy="660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806879" y="4505895"/>
            <a:ext cx="3052683" cy="3060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746" y="454347"/>
            <a:ext cx="120520" cy="1205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764" y="454347"/>
            <a:ext cx="120520" cy="120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31" y="454347"/>
            <a:ext cx="120520" cy="1205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249" y="454347"/>
            <a:ext cx="120520" cy="120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417" y="835818"/>
            <a:ext cx="8719606" cy="41227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3204" y="1507236"/>
            <a:ext cx="7612828" cy="51816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在一级对象中写入children属性,children中写二级路由,并在一级路由文件中写二级路由出口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&lt;router-view&gt;&lt;/router-view&gt;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8638" y="1101137"/>
            <a:ext cx="2392222" cy="4061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68000"/>
              </a:lnSpc>
            </a:pPr>
            <a:r>
              <a:rPr sz="1465" kern="12500" spc="250">
                <a:solidFill>
                  <a:srgbClr val="0E78F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配置router-嵌套路由</a:t>
            </a:r>
            <a:endParaRPr sz="1465" kern="12500" spc="250">
              <a:solidFill>
                <a:srgbClr val="0E78F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638" y="2285714"/>
            <a:ext cx="4013268" cy="18883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755" y="2286000"/>
            <a:ext cx="4187190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986" y="1566388"/>
            <a:ext cx="11186553" cy="2527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20000">
            <a:off x="3443068" y="1552453"/>
            <a:ext cx="1622030" cy="162616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400024" y="1923848"/>
            <a:ext cx="1528657" cy="109659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63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04</a:t>
            </a:r>
            <a:endParaRPr sz="63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67288" y="2687268"/>
            <a:ext cx="2300874" cy="2658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55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Employ router</a:t>
            </a:r>
            <a:endParaRPr sz="155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277" y="2092928"/>
            <a:ext cx="3374034" cy="594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005" y="438578"/>
            <a:ext cx="969426" cy="3092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815" y="2788165"/>
            <a:ext cx="287892" cy="2886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1075" y="2526118"/>
            <a:ext cx="160739" cy="1611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8413908" y="2019347"/>
            <a:ext cx="182540" cy="1830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700000">
            <a:off x="8659558" y="1777650"/>
            <a:ext cx="120885" cy="1211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879999">
            <a:off x="902025" y="1426681"/>
            <a:ext cx="1822628" cy="2611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00000">
            <a:off x="4726465" y="-1725074"/>
            <a:ext cx="2473211" cy="24795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9740000">
            <a:off x="-1053018" y="4418767"/>
            <a:ext cx="2072824" cy="207811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20000">
            <a:off x="321726" y="184418"/>
            <a:ext cx="658697" cy="66037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9646" y="335240"/>
            <a:ext cx="620779" cy="44532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5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03</a:t>
            </a:r>
            <a:endParaRPr sz="25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3596" y="638887"/>
            <a:ext cx="1589614" cy="1750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02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Employ router</a:t>
            </a:r>
            <a:endParaRPr sz="102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24" y="247554"/>
            <a:ext cx="2461602" cy="39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19999">
            <a:off x="-434959" y="184418"/>
            <a:ext cx="658697" cy="660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806879" y="4505895"/>
            <a:ext cx="3052683" cy="3060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746" y="454347"/>
            <a:ext cx="120520" cy="1205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764" y="454347"/>
            <a:ext cx="120520" cy="120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31" y="454347"/>
            <a:ext cx="120520" cy="1205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249" y="454347"/>
            <a:ext cx="120520" cy="120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92" y="680561"/>
            <a:ext cx="8719606" cy="41227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3994" y="1507236"/>
            <a:ext cx="5177683" cy="10363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1、 router-link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&lt;router-link to=""&gt; &lt;/router-link&gt;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router-link被称为路由导航,to属性对应这我们的path地址,可做点击跳转,其实底层是a标签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8638" y="1101137"/>
            <a:ext cx="1946768" cy="4061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68000"/>
              </a:lnSpc>
            </a:pPr>
            <a:r>
              <a:rPr sz="1465" kern="12500" spc="250">
                <a:solidFill>
                  <a:srgbClr val="0E78F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router的使用</a:t>
            </a:r>
            <a:endParaRPr sz="1465" kern="12500" spc="250">
              <a:solidFill>
                <a:srgbClr val="0E78F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324" y="2966275"/>
            <a:ext cx="6443318" cy="7846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20000">
            <a:off x="321726" y="184418"/>
            <a:ext cx="658697" cy="66037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9646" y="335240"/>
            <a:ext cx="620779" cy="44532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5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03</a:t>
            </a:r>
            <a:endParaRPr sz="25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3596" y="638887"/>
            <a:ext cx="1589614" cy="1750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02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Employ router</a:t>
            </a:r>
            <a:endParaRPr sz="102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24" y="247554"/>
            <a:ext cx="2461602" cy="39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19999">
            <a:off x="-434959" y="184418"/>
            <a:ext cx="658697" cy="660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806879" y="4505895"/>
            <a:ext cx="3052683" cy="3060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746" y="454347"/>
            <a:ext cx="120520" cy="1205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764" y="454347"/>
            <a:ext cx="120520" cy="120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31" y="454347"/>
            <a:ext cx="120520" cy="1205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249" y="454347"/>
            <a:ext cx="120520" cy="120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92" y="680561"/>
            <a:ext cx="8719606" cy="41227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4605" y="1375267"/>
            <a:ext cx="7329524" cy="332041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1、 路由的两个对象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1)、this.$route  </a:t>
            </a:r>
            <a:r>
              <a:rPr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路由信息对象,可以获取到路由信息</a:t>
            </a:r>
            <a:endParaRPr sz="1050" kern="8000" spc="160">
              <a:solidFill>
                <a:srgbClr val="FF5B5C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      $route.path  </a:t>
            </a:r>
            <a:r>
              <a:rPr lang="en-US"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</a:t>
            </a:r>
            <a:r>
              <a:rPr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路由地址</a:t>
            </a:r>
            <a:endParaRPr sz="1050" kern="8000" spc="160">
              <a:solidFill>
                <a:srgbClr val="FF5B5C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      $route.meta  </a:t>
            </a:r>
            <a:r>
              <a:rPr lang="en-US"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</a:t>
            </a:r>
            <a:r>
              <a:rPr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可以在meta对象配置一些信息</a:t>
            </a:r>
            <a:endParaRPr sz="1050" kern="8000" spc="160">
              <a:solidFill>
                <a:srgbClr val="FF5B5C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      $route.params</a:t>
            </a:r>
            <a:r>
              <a:rPr lang="en-US"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</a:t>
            </a:r>
            <a:r>
              <a:rPr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获取路由参数</a:t>
            </a:r>
            <a:endParaRPr sz="1050" kern="8000" spc="160">
              <a:solidFill>
                <a:srgbClr val="FF5B5C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      $route.query  </a:t>
            </a:r>
            <a:r>
              <a:rPr lang="en-US"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</a:t>
            </a:r>
            <a:r>
              <a:rPr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获取路由参数   </a:t>
            </a: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​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2)、this.$router   </a:t>
            </a:r>
            <a:r>
              <a:rPr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路由全局对象,可以调用其中方法,进行跳转</a:t>
            </a:r>
            <a:endParaRPr sz="1050" kern="8000" spc="160">
              <a:solidFill>
                <a:srgbClr val="FF5B5C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      $router.back() </a:t>
            </a:r>
            <a:r>
              <a:rPr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返回上一个地址,相当于histort.back()</a:t>
            </a:r>
            <a:endParaRPr sz="1050" kern="8000" spc="160">
              <a:solidFill>
                <a:srgbClr val="FF5B5C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      $router.go()   </a:t>
            </a:r>
            <a:r>
              <a:rPr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0刷新,-1返回上一页,1前进一页</a:t>
            </a:r>
            <a:endParaRPr sz="1050" kern="8000" spc="160">
              <a:solidFill>
                <a:srgbClr val="FF5B5C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      $router.push() </a:t>
            </a:r>
            <a:r>
              <a:rPr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参数可以是一个字符串路径或者一个描述地址的对象,</a:t>
            </a:r>
            <a:r>
              <a:rPr lang="en-US"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			      </a:t>
            </a:r>
            <a:r>
              <a:rPr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不过需要注意的是一般采用name + params (这里</a:t>
            </a:r>
            <a:r>
              <a:rPr lang="en-US"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			       </a:t>
            </a:r>
            <a:r>
              <a:rPr sz="1050" kern="8000" spc="160">
                <a:solidFill>
                  <a:srgbClr val="FF5B5C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name名需要去路由配置中设置或path + puery</a:t>
            </a:r>
            <a:endParaRPr sz="1050" kern="8000" spc="160">
              <a:solidFill>
                <a:srgbClr val="FF5B5C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8544" y="969168"/>
            <a:ext cx="1946768" cy="4061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68000"/>
              </a:lnSpc>
            </a:pPr>
            <a:r>
              <a:rPr sz="1465" kern="12500" spc="250">
                <a:solidFill>
                  <a:srgbClr val="0E78F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router的使用</a:t>
            </a:r>
            <a:endParaRPr sz="1465" kern="12500" spc="250">
              <a:solidFill>
                <a:srgbClr val="0E78F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20000">
            <a:off x="321726" y="184418"/>
            <a:ext cx="658697" cy="66037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9646" y="335240"/>
            <a:ext cx="620779" cy="44532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5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03</a:t>
            </a:r>
            <a:endParaRPr sz="25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3596" y="638887"/>
            <a:ext cx="1589614" cy="1750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02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Employ router</a:t>
            </a:r>
            <a:endParaRPr sz="102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24" y="247554"/>
            <a:ext cx="2461602" cy="39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19999">
            <a:off x="-434959" y="184418"/>
            <a:ext cx="658697" cy="660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806879" y="4505895"/>
            <a:ext cx="3052683" cy="3060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746" y="454347"/>
            <a:ext cx="120520" cy="1205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764" y="454347"/>
            <a:ext cx="120520" cy="120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31" y="454347"/>
            <a:ext cx="120520" cy="1205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249" y="454347"/>
            <a:ext cx="120520" cy="120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92" y="680561"/>
            <a:ext cx="8719606" cy="412278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4605" y="1375267"/>
            <a:ext cx="8032350" cy="357583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1、 路由的导航钩子,vue-router提供的全局导航守卫主要是用来拦截导航，让它完成跳转或者取消。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1)beforeEach(to,from,next)   to去哪 , from从哪来 ,  next通俗将就是放</a:t>
            </a:r>
            <a:r>
              <a:rPr lang="en-US"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	</a:t>
            </a: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行,beforEach可作为拦截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2、全局解析守卫 beforeResolve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1)注册一个全局守卫。这和 router.beforeEach 类似，因为它在每次导航时都会触发，但是确保在导航被确认之前，同时在所有组件内守卫和异步路由组件被解析之后，解析守卫就被正确调用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3、全局后置钩子 afterEach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1)和守卫不同的是，这些钩子不会接受 next 函数也不会改变导航本身,对于分析、更改页面标 题、声明页面等辅助功能都很有用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4、路由独享的守卫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1)可以直接在路由配置上定义 beforeEnter 守卫,beforeEnter 守卫 只在进入路由时触发，不会到params、query 或 hash 改变时触发。例如，从 /users/2 进入到 /users/3 ,它们只有在从一个不同                 的 路由导航时，才会被触发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​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​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8544" y="969168"/>
            <a:ext cx="5678676" cy="4061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68000"/>
              </a:lnSpc>
            </a:pPr>
            <a:r>
              <a:rPr sz="1465" kern="12500" spc="250">
                <a:solidFill>
                  <a:srgbClr val="0E78F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router的使用 https://router.vuejs.org/zh/</a:t>
            </a:r>
            <a:endParaRPr sz="1465" kern="12500" spc="250">
              <a:solidFill>
                <a:srgbClr val="0E78F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20000">
            <a:off x="321726" y="184418"/>
            <a:ext cx="658697" cy="66037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9646" y="335240"/>
            <a:ext cx="620779" cy="44532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5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03</a:t>
            </a:r>
            <a:endParaRPr sz="25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3596" y="638887"/>
            <a:ext cx="1589614" cy="1750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02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Employ router</a:t>
            </a:r>
            <a:endParaRPr sz="102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24" y="247554"/>
            <a:ext cx="2461602" cy="39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19999">
            <a:off x="-434959" y="184418"/>
            <a:ext cx="658697" cy="660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806879" y="4505895"/>
            <a:ext cx="3052683" cy="3060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9746" y="454347"/>
            <a:ext cx="120520" cy="1205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764" y="454347"/>
            <a:ext cx="120520" cy="120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231" y="454347"/>
            <a:ext cx="120520" cy="1205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249" y="454347"/>
            <a:ext cx="120520" cy="120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50" y="680720"/>
            <a:ext cx="8719820" cy="44627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54605" y="1375267"/>
            <a:ext cx="8032350" cy="204333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1、组件内的守卫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1)可以为路由组件添加以下配置      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      beforeRouteEnter               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      beforeRouteUpdate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                beforeRouteLeave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5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​</a:t>
            </a:r>
            <a:endParaRPr sz="105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8544" y="969168"/>
            <a:ext cx="5678676" cy="4061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68000"/>
              </a:lnSpc>
            </a:pPr>
            <a:r>
              <a:rPr sz="1465" kern="12500" spc="250">
                <a:solidFill>
                  <a:srgbClr val="0E78F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router的使用 https://router.vuejs.org/zh/</a:t>
            </a:r>
            <a:endParaRPr sz="1465" kern="12500" spc="250">
              <a:solidFill>
                <a:srgbClr val="0E78F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7870" y="2644346"/>
            <a:ext cx="5091955" cy="21962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509587" y="1204912"/>
            <a:ext cx="8124825" cy="32242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69" y="-1433083"/>
            <a:ext cx="1866900" cy="18716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22" y="1940909"/>
            <a:ext cx="4412964" cy="59331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408424" y="2519743"/>
            <a:ext cx="4158754" cy="25220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r">
              <a:lnSpc>
                <a:spcPct val="113000"/>
              </a:lnSpc>
            </a:pPr>
            <a:r>
              <a:rPr sz="1470" kern="5000" spc="10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Work report of communication industry</a:t>
            </a:r>
            <a:endParaRPr sz="1470" kern="5000" spc="10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H="1">
            <a:off x="7197649" y="2382202"/>
            <a:ext cx="293370" cy="15359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02983" y="788908"/>
            <a:ext cx="2483247" cy="1112564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r">
              <a:lnSpc>
                <a:spcPct val="113000"/>
              </a:lnSpc>
            </a:pPr>
            <a:r>
              <a:rPr sz="6490" kern="2500" spc="50">
                <a:solidFill>
                  <a:srgbClr val="E7F3FE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2022</a:t>
            </a:r>
            <a:endParaRPr sz="6490" kern="2500" spc="50">
              <a:solidFill>
                <a:srgbClr val="E7F3FE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26673" y="3059382"/>
            <a:ext cx="1372566" cy="181616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r">
              <a:lnSpc>
                <a:spcPct val="113000"/>
              </a:lnSpc>
            </a:pPr>
            <a:r>
              <a:rPr sz="1060" kern="11300" spc="226">
                <a:solidFill>
                  <a:srgbClr val="FFFFFF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汇报人：熊嘉</a:t>
            </a:r>
            <a:endParaRPr sz="1060" kern="11300" spc="226">
              <a:solidFill>
                <a:srgbClr val="FFFFFF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019999">
            <a:off x="8006782" y="4449984"/>
            <a:ext cx="2240732" cy="22464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928" y="3003084"/>
            <a:ext cx="571474" cy="2942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17435" y="1319450"/>
            <a:ext cx="2699537" cy="30344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640000">
            <a:off x="-917495" y="-3008468"/>
            <a:ext cx="10941419" cy="109693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5" y="-1479590"/>
            <a:ext cx="8314557" cy="83145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184" y="1692491"/>
            <a:ext cx="2984936" cy="1359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370" y="2029534"/>
            <a:ext cx="683851" cy="68559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411867" y="2174790"/>
            <a:ext cx="646313" cy="46363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705" kern="2500" spc="5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01</a:t>
            </a:r>
            <a:endParaRPr sz="2705" kern="2500" spc="5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9818" y="2476208"/>
            <a:ext cx="1634685" cy="20147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2000"/>
              </a:lnSpc>
            </a:pPr>
            <a:r>
              <a:rPr sz="1175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Router introduction</a:t>
            </a:r>
            <a:endParaRPr sz="1175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9818" y="2067014"/>
            <a:ext cx="1627365" cy="4091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184" y="3151769"/>
            <a:ext cx="2984936" cy="13597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370" y="3488859"/>
            <a:ext cx="683851" cy="685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11867" y="3634067"/>
            <a:ext cx="646313" cy="46363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705" kern="2500" spc="5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02</a:t>
            </a:r>
            <a:endParaRPr sz="2705" kern="2500" spc="5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39818" y="3935486"/>
            <a:ext cx="1771429" cy="20147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2000"/>
              </a:lnSpc>
            </a:pPr>
            <a:r>
              <a:rPr sz="1175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Establish router</a:t>
            </a:r>
            <a:endParaRPr sz="1175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816" y="3526297"/>
            <a:ext cx="1925750" cy="4091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280" y="1692491"/>
            <a:ext cx="2984936" cy="13597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466" y="2029534"/>
            <a:ext cx="683851" cy="6855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47915" y="2174790"/>
            <a:ext cx="646313" cy="46363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705" kern="2500" spc="5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03</a:t>
            </a:r>
            <a:endParaRPr sz="2705" kern="2500" spc="5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75960" y="2476500"/>
            <a:ext cx="1942465" cy="20129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2000"/>
              </a:lnSpc>
            </a:pPr>
            <a:r>
              <a:rPr sz="1175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Configuration router</a:t>
            </a:r>
            <a:endParaRPr sz="1175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5864" y="2067020"/>
            <a:ext cx="1884738" cy="40918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2278" y="3151774"/>
            <a:ext cx="3410591" cy="135972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466" y="3488859"/>
            <a:ext cx="683851" cy="6855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847915" y="3634067"/>
            <a:ext cx="646313" cy="46363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705" kern="2500" spc="5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04</a:t>
            </a:r>
            <a:endParaRPr sz="2705" kern="2500" spc="5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75866" y="3935486"/>
            <a:ext cx="1634685" cy="20147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2000"/>
              </a:lnSpc>
            </a:pPr>
            <a:r>
              <a:rPr sz="1175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Employ router</a:t>
            </a:r>
            <a:endParaRPr sz="1175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5864" y="3526297"/>
            <a:ext cx="2242517" cy="4091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7244" y="775186"/>
            <a:ext cx="3711940" cy="69130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5809" y="853006"/>
            <a:ext cx="267153" cy="2678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4310" y="635455"/>
            <a:ext cx="160739" cy="1611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986" y="1566388"/>
            <a:ext cx="11186553" cy="2527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20000">
            <a:off x="3443068" y="1552453"/>
            <a:ext cx="1622030" cy="162616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413322" y="1923848"/>
            <a:ext cx="1528657" cy="109659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63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01</a:t>
            </a:r>
            <a:endParaRPr sz="63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04164" y="2687268"/>
            <a:ext cx="2156733" cy="2658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55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Router introduction</a:t>
            </a:r>
            <a:endParaRPr sz="155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288" y="2092908"/>
            <a:ext cx="2671208" cy="594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815" y="2788165"/>
            <a:ext cx="287892" cy="2886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1075" y="2526118"/>
            <a:ext cx="160739" cy="1611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7405764" y="2186793"/>
            <a:ext cx="182540" cy="1830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7568096" y="1964659"/>
            <a:ext cx="120885" cy="1211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879999">
            <a:off x="902025" y="1426681"/>
            <a:ext cx="1822628" cy="2611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4726465" y="-1725074"/>
            <a:ext cx="2473211" cy="24795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40000">
            <a:off x="-1053018" y="4418767"/>
            <a:ext cx="2072824" cy="20781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08" y="1590395"/>
            <a:ext cx="2394210" cy="2571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20000">
            <a:off x="321726" y="184418"/>
            <a:ext cx="658697" cy="66037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09646" y="335240"/>
            <a:ext cx="620779" cy="44532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5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01</a:t>
            </a:r>
            <a:endParaRPr sz="25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596" y="638887"/>
            <a:ext cx="1420035" cy="1750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02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Router introduction</a:t>
            </a:r>
            <a:endParaRPr sz="102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16" y="247549"/>
            <a:ext cx="1758776" cy="3913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19999">
            <a:off x="-434959" y="184418"/>
            <a:ext cx="658697" cy="6603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159" y="1590395"/>
            <a:ext cx="218059" cy="2180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84008" y="3944085"/>
            <a:ext cx="218059" cy="2180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742" y="1410700"/>
            <a:ext cx="5061957" cy="11267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742" y="1410700"/>
            <a:ext cx="5061957" cy="17602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247530" y="1904523"/>
            <a:ext cx="3906759" cy="97155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0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vue-router是Vue的路由管理器，它是Vue的核心插件。在当前Vue项目中一般都是单页面应用，所以可以说vue-router它是应用在单页面中的。在web开发中，路由是指根据url分配到对应的处理程序，vue-router它通过对url的管理，实现url和组件的对应，以及通过url进行组件之间的切换。</a:t>
            </a:r>
            <a:endParaRPr sz="80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47515" y="1567815"/>
            <a:ext cx="1243330" cy="40640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68000"/>
              </a:lnSpc>
            </a:pPr>
            <a:r>
              <a:rPr sz="1465" kern="12500" spc="250">
                <a:solidFill>
                  <a:srgbClr val="0E78F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路由简介</a:t>
            </a:r>
            <a:endParaRPr sz="1465" kern="12500" spc="250">
              <a:solidFill>
                <a:srgbClr val="0E78F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934" y="3168729"/>
            <a:ext cx="5061957" cy="112676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9934" y="3168729"/>
            <a:ext cx="5061957" cy="15029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263723" y="3662553"/>
            <a:ext cx="3906759" cy="19431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0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更新视图但不重新请求页面</a:t>
            </a:r>
            <a:endParaRPr sz="80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63723" y="3256454"/>
            <a:ext cx="3283128" cy="4061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68000"/>
              </a:lnSpc>
            </a:pPr>
            <a:r>
              <a:rPr sz="1465" kern="12500" spc="250">
                <a:solidFill>
                  <a:srgbClr val="0E78F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vue-router实现原理</a:t>
            </a:r>
            <a:endParaRPr sz="1465" kern="12500" spc="250">
              <a:solidFill>
                <a:srgbClr val="0E78F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1806879" y="4505895"/>
            <a:ext cx="3052683" cy="30604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9480000">
            <a:off x="6757962" y="-3927839"/>
            <a:ext cx="4889912" cy="490238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9746" y="454347"/>
            <a:ext cx="120520" cy="1205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6764" y="454347"/>
            <a:ext cx="120520" cy="120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9231" y="454347"/>
            <a:ext cx="120520" cy="1205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6249" y="454347"/>
            <a:ext cx="120520" cy="120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1267" y="1524619"/>
            <a:ext cx="11186553" cy="2527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20000">
            <a:off x="3443068" y="1552453"/>
            <a:ext cx="1622030" cy="162616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400024" y="1923848"/>
            <a:ext cx="1528657" cy="109659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63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02</a:t>
            </a:r>
            <a:endParaRPr sz="63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04164" y="2687268"/>
            <a:ext cx="2300874" cy="2658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55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Establish router</a:t>
            </a:r>
            <a:endParaRPr sz="155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277" y="2092928"/>
            <a:ext cx="2908783" cy="594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815" y="2788165"/>
            <a:ext cx="287892" cy="2886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1075" y="2526118"/>
            <a:ext cx="160739" cy="1611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7929229" y="2019347"/>
            <a:ext cx="182540" cy="1830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8089296" y="1835419"/>
            <a:ext cx="120885" cy="1211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879999">
            <a:off x="902025" y="1426681"/>
            <a:ext cx="1822628" cy="2611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4726465" y="-1725074"/>
            <a:ext cx="2473211" cy="24795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40000">
            <a:off x="-1053018" y="4418767"/>
            <a:ext cx="2072824" cy="20781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338" y="1369141"/>
            <a:ext cx="4324384" cy="43243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20000">
            <a:off x="321726" y="184418"/>
            <a:ext cx="658697" cy="66037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309646" y="335240"/>
            <a:ext cx="620779" cy="44532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5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02</a:t>
            </a:r>
            <a:endParaRPr sz="25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3596" y="638887"/>
            <a:ext cx="1589614" cy="1750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02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Establish router</a:t>
            </a:r>
            <a:endParaRPr sz="102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24" y="247554"/>
            <a:ext cx="2263623" cy="3913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19999">
            <a:off x="-434959" y="184418"/>
            <a:ext cx="658697" cy="6603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659" y="1285684"/>
            <a:ext cx="6289869" cy="24955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659" y="1285684"/>
            <a:ext cx="6289869" cy="31686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766268" y="2075259"/>
            <a:ext cx="4969805" cy="97155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80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外部引入</a:t>
            </a:r>
            <a:endParaRPr sz="80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0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&lt;script src="/path/to/vue.js"&gt;&lt;/script&gt;</a:t>
            </a:r>
            <a:endParaRPr sz="80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0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      &lt;script src="/path/to/vue-router.js"&gt;&lt;/script&gt;</a:t>
            </a:r>
            <a:endParaRPr sz="80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0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​</a:t>
            </a:r>
            <a:endParaRPr sz="80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800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创建项目时选择router</a:t>
            </a:r>
            <a:endParaRPr sz="800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66268" y="1710737"/>
            <a:ext cx="1422123" cy="4061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68000"/>
              </a:lnSpc>
            </a:pPr>
            <a:r>
              <a:rPr sz="1465" kern="12500" spc="250">
                <a:solidFill>
                  <a:srgbClr val="0E78F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使用router</a:t>
            </a:r>
            <a:endParaRPr sz="1465" kern="12500" spc="250">
              <a:solidFill>
                <a:srgbClr val="0E78F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6862" y="969168"/>
            <a:ext cx="339948" cy="3399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3378" y="969168"/>
            <a:ext cx="339948" cy="3399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4273" y="969168"/>
            <a:ext cx="339948" cy="3399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6268" y="4446365"/>
            <a:ext cx="336575" cy="3365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1832" y="4446365"/>
            <a:ext cx="336575" cy="3365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9050" y="4446365"/>
            <a:ext cx="336575" cy="3365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-1872853" y="4105894"/>
            <a:ext cx="3052683" cy="306047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480000">
            <a:off x="6757962" y="-3927839"/>
            <a:ext cx="4889912" cy="490238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49746" y="454347"/>
            <a:ext cx="120520" cy="1205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16764" y="454347"/>
            <a:ext cx="120520" cy="120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9231" y="454347"/>
            <a:ext cx="120520" cy="1205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56249" y="454347"/>
            <a:ext cx="120520" cy="12052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4575" y="3046809"/>
            <a:ext cx="4572000" cy="1155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4986" y="1566388"/>
            <a:ext cx="11186553" cy="2527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720000">
            <a:off x="3443068" y="1552453"/>
            <a:ext cx="1622030" cy="162616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400024" y="1923848"/>
            <a:ext cx="1528657" cy="1096598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63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03</a:t>
            </a:r>
            <a:endParaRPr sz="63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04164" y="2687268"/>
            <a:ext cx="2300874" cy="2658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55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Configuration router</a:t>
            </a:r>
            <a:endParaRPr sz="155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277" y="2092928"/>
            <a:ext cx="2948379" cy="5943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815" y="2788165"/>
            <a:ext cx="287892" cy="2886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1075" y="2526118"/>
            <a:ext cx="160739" cy="16114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00000">
            <a:off x="7929229" y="2019347"/>
            <a:ext cx="182540" cy="18300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700000">
            <a:off x="8089296" y="1777650"/>
            <a:ext cx="120885" cy="1211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879999">
            <a:off x="902025" y="1426681"/>
            <a:ext cx="1822628" cy="26114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4726465" y="-1725074"/>
            <a:ext cx="2473211" cy="24795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740000">
            <a:off x="-1053018" y="4418767"/>
            <a:ext cx="2072824" cy="20781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20000">
            <a:off x="321726" y="184418"/>
            <a:ext cx="658697" cy="66037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309646" y="335240"/>
            <a:ext cx="620779" cy="44532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5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03</a:t>
            </a:r>
            <a:endParaRPr sz="25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3596" y="638887"/>
            <a:ext cx="1589614" cy="1750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02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Configuration router</a:t>
            </a:r>
            <a:endParaRPr sz="102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24" y="247554"/>
            <a:ext cx="2135996" cy="39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19999">
            <a:off x="-434959" y="184418"/>
            <a:ext cx="658697" cy="660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20000">
            <a:off x="2220950" y="1820865"/>
            <a:ext cx="356088" cy="3569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10144" y="1924862"/>
            <a:ext cx="343364" cy="1600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35" kern="2500" spc="50">
                <a:solidFill>
                  <a:srgbClr val="FFFFFF">
                    <a:alpha val="100000"/>
                  </a:srgbClr>
                </a:solidFill>
                <a:latin typeface="Alibaba Sans Bold" panose="02010800040101010101" pitchFamily="1" charset="-122"/>
                <a:ea typeface="Alibaba Sans Bold" panose="02010800040101010101" pitchFamily="1" charset="-122"/>
              </a:rPr>
              <a:t>50%</a:t>
            </a:r>
            <a:endParaRPr sz="935" kern="2500" spc="50">
              <a:solidFill>
                <a:srgbClr val="FFFFFF">
                  <a:alpha val="100000"/>
                </a:srgbClr>
              </a:solidFill>
              <a:latin typeface="Alibaba Sans Bold" panose="02010800040101010101" pitchFamily="1" charset="-122"/>
              <a:ea typeface="Alibaba Sans Bold" panose="02010800040101010101" pitchFamily="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20000">
            <a:off x="2588815" y="2279342"/>
            <a:ext cx="356088" cy="35699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78009" y="2383340"/>
            <a:ext cx="343364" cy="1600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35" kern="2500" spc="50">
                <a:solidFill>
                  <a:srgbClr val="FFFFFF">
                    <a:alpha val="100000"/>
                  </a:srgbClr>
                </a:solidFill>
                <a:latin typeface="Alibaba Sans Bold" panose="02010800040101010101" pitchFamily="1" charset="-122"/>
                <a:ea typeface="Alibaba Sans Bold" panose="02010800040101010101" pitchFamily="1" charset="-122"/>
              </a:rPr>
              <a:t>56%</a:t>
            </a:r>
            <a:endParaRPr sz="935" kern="2500" spc="50">
              <a:solidFill>
                <a:srgbClr val="FFFFFF">
                  <a:alpha val="100000"/>
                </a:srgbClr>
              </a:solidFill>
              <a:latin typeface="Alibaba Sans Bold" panose="02010800040101010101" pitchFamily="1" charset="-122"/>
              <a:ea typeface="Alibaba Sans Bold" panose="02010800040101010101" pitchFamily="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20000">
            <a:off x="2412289" y="3655516"/>
            <a:ext cx="356088" cy="35699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401482" y="3759513"/>
            <a:ext cx="343364" cy="1600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35" kern="2500" spc="50">
                <a:solidFill>
                  <a:srgbClr val="FFFFFF">
                    <a:alpha val="100000"/>
                  </a:srgbClr>
                </a:solidFill>
                <a:latin typeface="Alibaba Sans Bold" panose="02010800040101010101" pitchFamily="1" charset="-122"/>
                <a:ea typeface="Alibaba Sans Bold" panose="02010800040101010101" pitchFamily="1" charset="-122"/>
              </a:rPr>
              <a:t>53%</a:t>
            </a:r>
            <a:endParaRPr sz="935" kern="2500" spc="50">
              <a:solidFill>
                <a:srgbClr val="FFFFFF">
                  <a:alpha val="100000"/>
                </a:srgbClr>
              </a:solidFill>
              <a:latin typeface="Alibaba Sans Bold" panose="02010800040101010101" pitchFamily="1" charset="-122"/>
              <a:ea typeface="Alibaba Sans Bold" panose="02010800040101010101" pitchFamily="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20000">
            <a:off x="2189687" y="2731692"/>
            <a:ext cx="356088" cy="35699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78881" y="2835690"/>
            <a:ext cx="343364" cy="1600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35" kern="2500" spc="50">
                <a:solidFill>
                  <a:srgbClr val="FFFFFF">
                    <a:alpha val="100000"/>
                  </a:srgbClr>
                </a:solidFill>
                <a:latin typeface="Alibaba Sans Bold" panose="02010800040101010101" pitchFamily="1" charset="-122"/>
                <a:ea typeface="Alibaba Sans Bold" panose="02010800040101010101" pitchFamily="1" charset="-122"/>
              </a:rPr>
              <a:t>48%</a:t>
            </a:r>
            <a:endParaRPr sz="935" kern="2500" spc="50">
              <a:solidFill>
                <a:srgbClr val="FFFFFF">
                  <a:alpha val="100000"/>
                </a:srgbClr>
              </a:solidFill>
              <a:latin typeface="Alibaba Sans Bold" panose="02010800040101010101" pitchFamily="1" charset="-122"/>
              <a:ea typeface="Alibaba Sans Bold" panose="02010800040101010101" pitchFamily="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720000">
            <a:off x="2667577" y="3190170"/>
            <a:ext cx="356088" cy="356997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656771" y="3294168"/>
            <a:ext cx="343364" cy="1600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935" kern="2500" spc="50">
                <a:solidFill>
                  <a:srgbClr val="FFFFFF">
                    <a:alpha val="100000"/>
                  </a:srgbClr>
                </a:solidFill>
                <a:latin typeface="Alibaba Sans Bold" panose="02010800040101010101" pitchFamily="1" charset="-122"/>
                <a:ea typeface="Alibaba Sans Bold" panose="02010800040101010101" pitchFamily="1" charset="-122"/>
              </a:rPr>
              <a:t>60%</a:t>
            </a:r>
            <a:endParaRPr sz="935" kern="2500" spc="50">
              <a:solidFill>
                <a:srgbClr val="FFFFFF">
                  <a:alpha val="100000"/>
                </a:srgbClr>
              </a:solidFill>
              <a:latin typeface="Alibaba Sans Bold" panose="02010800040101010101" pitchFamily="1" charset="-122"/>
              <a:ea typeface="Alibaba Sans Bold" panose="02010800040101010101" pitchFamily="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806879" y="4505895"/>
            <a:ext cx="3052683" cy="30604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480000">
            <a:off x="6757962" y="-3927839"/>
            <a:ext cx="4889912" cy="490238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9746" y="454347"/>
            <a:ext cx="120520" cy="1205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764" y="454347"/>
            <a:ext cx="120520" cy="1205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9231" y="454347"/>
            <a:ext cx="120520" cy="120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249" y="454347"/>
            <a:ext cx="120520" cy="12052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10" y="774287"/>
            <a:ext cx="8719606" cy="4122782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20423" y="1507236"/>
            <a:ext cx="4969805" cy="51816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找到项目中的router文件夹下的index.js文件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​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8638" y="1101137"/>
            <a:ext cx="1422123" cy="4061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68000"/>
              </a:lnSpc>
            </a:pPr>
            <a:r>
              <a:rPr sz="1465" kern="12500" spc="250">
                <a:solidFill>
                  <a:srgbClr val="0E78F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配置router</a:t>
            </a:r>
            <a:endParaRPr sz="1465" kern="12500" spc="250">
              <a:solidFill>
                <a:srgbClr val="0E78F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7281" y="2025396"/>
            <a:ext cx="3416520" cy="25726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720000">
            <a:off x="321726" y="184418"/>
            <a:ext cx="658697" cy="6603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09646" y="335240"/>
            <a:ext cx="620779" cy="445322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ctr">
              <a:lnSpc>
                <a:spcPct val="113000"/>
              </a:lnSpc>
            </a:pPr>
            <a:r>
              <a:rPr sz="2595" kern="100" spc="0">
                <a:solidFill>
                  <a:srgbClr val="FFFFFF">
                    <a:alpha val="100000"/>
                  </a:srgbClr>
                </a:solidFill>
                <a:latin typeface="Alibaba Sans Heavy Italic" panose="02010800040101010101" pitchFamily="1" charset="-122"/>
                <a:ea typeface="Alibaba Sans Heavy Italic" panose="02010800040101010101" pitchFamily="1" charset="-122"/>
              </a:rPr>
              <a:t>03</a:t>
            </a:r>
            <a:endParaRPr sz="2595" kern="100" spc="0">
              <a:solidFill>
                <a:srgbClr val="FFFFFF">
                  <a:alpha val="100000"/>
                </a:srgbClr>
              </a:solidFill>
              <a:latin typeface="Alibaba Sans Heavy Italic" panose="02010800040101010101" pitchFamily="1" charset="-122"/>
              <a:ea typeface="Alibaba Sans Heavy Italic" panose="02010800040101010101" pitchFamily="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3596" y="638887"/>
            <a:ext cx="1589614" cy="175023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13000"/>
              </a:lnSpc>
            </a:pPr>
            <a:r>
              <a:rPr sz="1020" kern="100" spc="0">
                <a:solidFill>
                  <a:srgbClr val="A1D0FC">
                    <a:alpha val="100000"/>
                  </a:srgbClr>
                </a:solidFill>
                <a:latin typeface="Alibaba Sans Italic" panose="02010800040101010101" pitchFamily="1" charset="-122"/>
                <a:ea typeface="Alibaba Sans Italic" panose="02010800040101010101" pitchFamily="1" charset="-122"/>
              </a:rPr>
              <a:t>Configuration router</a:t>
            </a:r>
            <a:endParaRPr sz="1020" kern="100" spc="0">
              <a:solidFill>
                <a:srgbClr val="A1D0FC">
                  <a:alpha val="100000"/>
                </a:srgbClr>
              </a:solidFill>
              <a:latin typeface="Alibaba Sans Italic" panose="02010800040101010101" pitchFamily="1" charset="-122"/>
              <a:ea typeface="Alibaba Sans Italic" panose="02010800040101010101" pitchFamily="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24" y="247554"/>
            <a:ext cx="2058333" cy="3913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19999">
            <a:off x="-434959" y="184418"/>
            <a:ext cx="658697" cy="6603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806879" y="4505895"/>
            <a:ext cx="3052683" cy="3060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480000">
            <a:off x="6757962" y="-3927839"/>
            <a:ext cx="4889912" cy="49023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746" y="454347"/>
            <a:ext cx="120520" cy="120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6764" y="454347"/>
            <a:ext cx="120520" cy="1205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9231" y="454347"/>
            <a:ext cx="120520" cy="120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249" y="454347"/>
            <a:ext cx="120520" cy="1205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310" y="774287"/>
            <a:ext cx="8719606" cy="412278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20423" y="1507236"/>
            <a:ext cx="4969805" cy="51816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1、引入页面级组件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import 组件名 from "组件位置";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8638" y="1101137"/>
            <a:ext cx="1422123" cy="406107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68000"/>
              </a:lnSpc>
            </a:pPr>
            <a:r>
              <a:rPr sz="1465" kern="12500" spc="250">
                <a:solidFill>
                  <a:srgbClr val="0E78F0">
                    <a:alpha val="100000"/>
                  </a:srgbClr>
                </a:solidFill>
                <a:latin typeface="Noto Sans S Chinese Medium" panose="02010800040101010101" pitchFamily="1" charset="-122"/>
                <a:ea typeface="Noto Sans S Chinese Medium" panose="02010800040101010101" pitchFamily="1" charset="-122"/>
              </a:rPr>
              <a:t>配置router</a:t>
            </a:r>
            <a:endParaRPr sz="1465" kern="12500" spc="250">
              <a:solidFill>
                <a:srgbClr val="0E78F0">
                  <a:alpha val="100000"/>
                </a:srgbClr>
              </a:solidFill>
              <a:latin typeface="Noto Sans S Chinese Medium" panose="02010800040101010101" pitchFamily="1" charset="-122"/>
              <a:ea typeface="Noto Sans S Chinese Medium" panose="02010800040101010101" pitchFamily="1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423" y="2126932"/>
            <a:ext cx="4572000" cy="70872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20423" y="3011900"/>
            <a:ext cx="4969805" cy="25908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p>
            <a:pPr algn="l">
              <a:lnSpc>
                <a:spcPct val="150000"/>
              </a:lnSpc>
            </a:pPr>
            <a:r>
              <a:rPr sz="1065" kern="8000" spc="160">
                <a:solidFill>
                  <a:srgbClr val="000000">
                    <a:alpha val="100000"/>
                  </a:srgbClr>
                </a:solidFill>
                <a:latin typeface="Noto Sans S Chinese Regular" panose="02010800040101010101" pitchFamily="1" charset="-122"/>
                <a:ea typeface="Noto Sans S Chinese Regular" panose="02010800040101010101" pitchFamily="1" charset="-122"/>
              </a:rPr>
              <a:t>2、在routes路由配置里面写入页面组件和地址的一一对应</a:t>
            </a:r>
            <a:endParaRPr sz="1065" kern="8000" spc="160">
              <a:solidFill>
                <a:srgbClr val="000000">
                  <a:alpha val="100000"/>
                </a:srgbClr>
              </a:solidFill>
              <a:latin typeface="Noto Sans S Chinese Regular" panose="02010800040101010101" pitchFamily="1" charset="-122"/>
              <a:ea typeface="Noto Sans S Chinese Regular" panose="02010800040101010101" pitchFamily="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423" y="3530060"/>
            <a:ext cx="4572000" cy="104693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DQ5MGI5MzI1ZWY3MGNmMDExMjdhMTZmNmZjY2IzNDgifQ=="/>
</p:tagLst>
</file>

<file path=ppt/theme/theme1.xml><?xml version="1.0" encoding="utf-8"?>
<a:theme xmlns:a="http://schemas.openxmlformats.org/drawingml/2006/main" name="uni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2535</Words>
  <Application>WPS 演示</Application>
  <PresentationFormat/>
  <Paragraphs>176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Alibaba Sans Heavy Italic</vt:lpstr>
      <vt:lpstr>Noto Sans S Chinese Medium</vt:lpstr>
      <vt:lpstr>Alibaba Sans Italic</vt:lpstr>
      <vt:lpstr>Noto Sans S Chinese Regular</vt:lpstr>
      <vt:lpstr>Alibaba Sans Bold</vt:lpstr>
      <vt:lpstr>微软雅黑</vt:lpstr>
      <vt:lpstr>Arial Unicode MS</vt:lpstr>
      <vt:lpstr>Calibri</vt:lpstr>
      <vt:lpstr>unioffice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FoxyUtils ehf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好心市民</cp:lastModifiedBy>
  <cp:revision>10</cp:revision>
  <dcterms:created xsi:type="dcterms:W3CDTF">2022-07-23T05:44:00Z</dcterms:created>
  <dcterms:modified xsi:type="dcterms:W3CDTF">2022-07-25T01:16:59Z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A84810638896418C9227DD0840AD9ACA</vt:lpwstr>
  </property>
  <property fmtid="{D5CDD505-2E9C-101B-9397-08002B2CF9AE}" pid="3" name="KSOProductBuildVer">
    <vt:lpwstr>2052-11.1.0.11875</vt:lpwstr>
  </property>
</Properties>
</file>